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9" r:id="rId3"/>
    <p:sldId id="286" r:id="rId4"/>
    <p:sldId id="287" r:id="rId5"/>
    <p:sldId id="280" r:id="rId6"/>
    <p:sldId id="291" r:id="rId7"/>
    <p:sldId id="290" r:id="rId8"/>
    <p:sldId id="281" r:id="rId9"/>
    <p:sldId id="282" r:id="rId10"/>
    <p:sldId id="283" r:id="rId11"/>
    <p:sldId id="284" r:id="rId12"/>
    <p:sldId id="285" r:id="rId13"/>
    <p:sldId id="292" r:id="rId14"/>
    <p:sldId id="293" r:id="rId15"/>
    <p:sldId id="294" r:id="rId16"/>
    <p:sldId id="295" r:id="rId17"/>
    <p:sldId id="296" r:id="rId18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5622FF-4FC1-4875-B727-2D30B0948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E1E5CA8-370B-423A-8495-90985454C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EEC5B6F-F4E3-4E94-A73F-E1074062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8CD885-9D1E-4643-92BE-0DFEC1E8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16C81E-9595-4365-B6E4-490E9789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26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FD81D3-592F-45EC-B85B-1CF5ED3A4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1BA0E36-50D5-4171-8E5A-58918D3CB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1DA975-51E8-4657-87FC-A38B44E8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BD3B9F-B720-4FCF-88DA-D9DC05B1D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DFC7E6-C499-4CD6-BBCD-845DDE0EC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94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5958E1E-B82E-403A-8E91-F03E3609F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50CD24-442D-4B04-BFD9-5EA9E20AF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6520B6-3A76-432A-9444-60AD84F4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29450F7-079D-4721-AF50-FB61B7D3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BE4CA9-7E8B-44D1-BEF4-C182142CF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88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192681-CA91-4B84-8B79-3B053671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DF0B04-D911-4207-97F5-FCA5FE6B8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20A3DEA-DEB4-4816-A721-2F6A45EA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DA8545-2983-470F-A68A-DD390DD9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E95EB3-B270-4B0F-A341-3F91BA70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01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EB4478F-F7A1-4C74-9D28-21590147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8C5AE0E-2196-4DD7-9FA4-6154B11E8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0338772-7D08-4E23-8330-B8F33246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AFBF45-BBD4-46E0-9DD1-F49FA31F5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154F48-6FCA-4C98-A503-DB3B3E2BD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07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30F98C-7BDB-475E-B005-89F76B16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165088-1E3F-4133-BFB1-582348EFF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2E337F6-E8F5-45E2-B9B0-4D784DD62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9EFDEDA-BAF6-4459-AA20-AE8EBC09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192ACCD-9C9F-45DE-A822-4F2DE2A4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8346211-07C7-47DD-AD38-38050292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6DBAB58-6C2A-498C-B0C1-91B6B10CB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5D9C70F-1E2F-4A44-8EEE-A5732153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7094C07-4600-48FB-A5FC-081DD689E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DBC365F-4C1E-4F23-8255-28FFF837F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1CBEBD0-E1B9-412E-A66D-8D3C3E250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E5DF390-28FF-43DE-AC34-8BAAAE2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04CD01B-D476-43F8-B311-2A686809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E5ACD87-83AE-4DCE-B590-02AF4674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55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5A1CAE-5773-4497-977E-A14EA4314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7B944A7-6E29-44DB-B06A-C9EC0D7AA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4E6E07-FFAA-44C4-A053-3401ABED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99A0C9D-A0AE-489C-ADB3-B33EB58C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58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2DBDF55-DFBB-4DA4-B214-B498F2BB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2B81BB6-F88D-4B52-9D51-BF1B1DDA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6F55336-E893-49B0-A30A-DDAA69B12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41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DB54DFA-9551-428A-8EF8-51667305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9653DE-0533-4E35-A1FD-312CD4D83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C9539C5-2DB3-457C-A8BD-0FCA4534C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78E2BB9-DEA0-4C1F-B2BF-4797A68C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D5F8D6B-7559-45E6-BE60-BB29AC4C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0989345-1397-4561-B67A-9819A1410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22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C6C900-74AB-4E35-895A-47B6CD147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940094A-1758-48CB-8900-225443D183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1BA6F7D-D651-4701-BF62-D4494A50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F689FA8-3C88-4BD6-95FD-5F5E38959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0AED92B-4577-4BB7-85CE-C10036D9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97BB24E-B6BA-4AC3-B65C-99B49CA9D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76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CF6788A-53AC-4281-A3EB-67297D8DF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B3D3A5F-E931-4AF4-979E-4317A1650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07A96E-1145-4211-9078-438010F71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3502B-9E76-45C6-BFB2-98D63BEFB859}" type="datetimeFigureOut">
              <a:rPr lang="tr-TR" smtClean="0"/>
              <a:t>21.01.2025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5AA2ED-3F6E-4539-A661-5806E3271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63D142-3DE6-4943-BC1A-D6BFE86C1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8C744-9E05-43BC-B99C-DB923077E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4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Resim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0467" b="85097"/>
          <a:stretch/>
        </p:blipFill>
        <p:spPr bwMode="auto">
          <a:xfrm>
            <a:off x="9038491" y="0"/>
            <a:ext cx="3153509" cy="19226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171914" y="533479"/>
            <a:ext cx="11848172" cy="597637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T.C.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HAKKARİ VALİLİĞİ</a:t>
            </a:r>
          </a:p>
          <a:p>
            <a:pPr algn="ctr">
              <a:buNone/>
            </a:pPr>
            <a:r>
              <a:rPr lang="tr-TR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YILI YATIRIM PROGRAMI</a:t>
            </a:r>
          </a:p>
          <a:p>
            <a:pPr algn="ctr">
              <a:buNone/>
            </a:pPr>
            <a:endParaRPr lang="tr-TR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tr-TR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Ocak 2025 Tarihli ve 32783 (Mükerrer) Sayılı Resmi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Gazete’de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yayımlanan Cumhurbaşkanlığının 9409 Karar Sayılı</a:t>
            </a:r>
            <a:b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"2025 Yılı Yatırım Programının Kabulü ve Uygulanmasına Dair Karar"</a:t>
            </a:r>
            <a:b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14" y="69360"/>
            <a:ext cx="2005255" cy="200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259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D3A8087D-D2F9-451A-993F-391790140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578239"/>
              </p:ext>
            </p:extLst>
          </p:nvPr>
        </p:nvGraphicFramePr>
        <p:xfrm>
          <a:off x="304796" y="1469233"/>
          <a:ext cx="11485687" cy="1679347"/>
        </p:xfrm>
        <a:graphic>
          <a:graphicData uri="http://schemas.openxmlformats.org/drawingml/2006/table">
            <a:tbl>
              <a:tblPr firstRow="1" firstCol="1" bandRow="1"/>
              <a:tblGrid>
                <a:gridCol w="997513">
                  <a:extLst>
                    <a:ext uri="{9D8B030D-6E8A-4147-A177-3AD203B41FA5}">
                      <a16:colId xmlns:a16="http://schemas.microsoft.com/office/drawing/2014/main" val="1669638775"/>
                    </a:ext>
                  </a:extLst>
                </a:gridCol>
                <a:gridCol w="681827">
                  <a:extLst>
                    <a:ext uri="{9D8B030D-6E8A-4147-A177-3AD203B41FA5}">
                      <a16:colId xmlns:a16="http://schemas.microsoft.com/office/drawing/2014/main" val="1328427191"/>
                    </a:ext>
                  </a:extLst>
                </a:gridCol>
                <a:gridCol w="1199032">
                  <a:extLst>
                    <a:ext uri="{9D8B030D-6E8A-4147-A177-3AD203B41FA5}">
                      <a16:colId xmlns:a16="http://schemas.microsoft.com/office/drawing/2014/main" val="1586974089"/>
                    </a:ext>
                  </a:extLst>
                </a:gridCol>
                <a:gridCol w="1199032">
                  <a:extLst>
                    <a:ext uri="{9D8B030D-6E8A-4147-A177-3AD203B41FA5}">
                      <a16:colId xmlns:a16="http://schemas.microsoft.com/office/drawing/2014/main" val="2802890923"/>
                    </a:ext>
                  </a:extLst>
                </a:gridCol>
                <a:gridCol w="756260">
                  <a:extLst>
                    <a:ext uri="{9D8B030D-6E8A-4147-A177-3AD203B41FA5}">
                      <a16:colId xmlns:a16="http://schemas.microsoft.com/office/drawing/2014/main" val="1274460591"/>
                    </a:ext>
                  </a:extLst>
                </a:gridCol>
                <a:gridCol w="756260">
                  <a:extLst>
                    <a:ext uri="{9D8B030D-6E8A-4147-A177-3AD203B41FA5}">
                      <a16:colId xmlns:a16="http://schemas.microsoft.com/office/drawing/2014/main" val="54947257"/>
                    </a:ext>
                  </a:extLst>
                </a:gridCol>
                <a:gridCol w="745832">
                  <a:extLst>
                    <a:ext uri="{9D8B030D-6E8A-4147-A177-3AD203B41FA5}">
                      <a16:colId xmlns:a16="http://schemas.microsoft.com/office/drawing/2014/main" val="4213208807"/>
                    </a:ext>
                  </a:extLst>
                </a:gridCol>
                <a:gridCol w="882766">
                  <a:extLst>
                    <a:ext uri="{9D8B030D-6E8A-4147-A177-3AD203B41FA5}">
                      <a16:colId xmlns:a16="http://schemas.microsoft.com/office/drawing/2014/main" val="3873023769"/>
                    </a:ext>
                  </a:extLst>
                </a:gridCol>
                <a:gridCol w="773392">
                  <a:extLst>
                    <a:ext uri="{9D8B030D-6E8A-4147-A177-3AD203B41FA5}">
                      <a16:colId xmlns:a16="http://schemas.microsoft.com/office/drawing/2014/main" val="2049724165"/>
                    </a:ext>
                  </a:extLst>
                </a:gridCol>
                <a:gridCol w="770405">
                  <a:extLst>
                    <a:ext uri="{9D8B030D-6E8A-4147-A177-3AD203B41FA5}">
                      <a16:colId xmlns:a16="http://schemas.microsoft.com/office/drawing/2014/main" val="3603847210"/>
                    </a:ext>
                  </a:extLst>
                </a:gridCol>
                <a:gridCol w="662422">
                  <a:extLst>
                    <a:ext uri="{9D8B030D-6E8A-4147-A177-3AD203B41FA5}">
                      <a16:colId xmlns:a16="http://schemas.microsoft.com/office/drawing/2014/main" val="3960123836"/>
                    </a:ext>
                  </a:extLst>
                </a:gridCol>
                <a:gridCol w="662422">
                  <a:extLst>
                    <a:ext uri="{9D8B030D-6E8A-4147-A177-3AD203B41FA5}">
                      <a16:colId xmlns:a16="http://schemas.microsoft.com/office/drawing/2014/main" val="2337019579"/>
                    </a:ext>
                  </a:extLst>
                </a:gridCol>
                <a:gridCol w="589228">
                  <a:extLst>
                    <a:ext uri="{9D8B030D-6E8A-4147-A177-3AD203B41FA5}">
                      <a16:colId xmlns:a16="http://schemas.microsoft.com/office/drawing/2014/main" val="4149938081"/>
                    </a:ext>
                  </a:extLst>
                </a:gridCol>
                <a:gridCol w="809296">
                  <a:extLst>
                    <a:ext uri="{9D8B030D-6E8A-4147-A177-3AD203B41FA5}">
                      <a16:colId xmlns:a16="http://schemas.microsoft.com/office/drawing/2014/main" val="4140491186"/>
                    </a:ext>
                  </a:extLst>
                </a:gridCol>
              </a:tblGrid>
              <a:tr h="256706">
                <a:tc grid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EĞİTİM SEKTÖRÜ YATIRIMLARININ  KURULUŞLARA GÖRE DAĞILIMI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557146"/>
                  </a:ext>
                </a:extLst>
              </a:tr>
              <a:tr h="6137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SAYISI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ETÜD PROJE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DEVAM EDEN PROJELER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YENİ PROJELER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747719"/>
                  </a:ext>
                </a:extLst>
              </a:tr>
              <a:tr h="4044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KREDŞ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TOPALM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103206"/>
                  </a:ext>
                </a:extLst>
              </a:tr>
              <a:tr h="404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HAKKARİ ÜNİVERSİTESİ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600.404.151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257.641.151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100.700.000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17536"/>
                  </a:ext>
                </a:extLst>
              </a:tr>
            </a:tbl>
          </a:graphicData>
        </a:graphic>
      </p:graphicFrame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745504D8-67B3-43E9-AE51-295F18575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547752"/>
              </p:ext>
            </p:extLst>
          </p:nvPr>
        </p:nvGraphicFramePr>
        <p:xfrm>
          <a:off x="304796" y="3412969"/>
          <a:ext cx="11485684" cy="1099714"/>
        </p:xfrm>
        <a:graphic>
          <a:graphicData uri="http://schemas.openxmlformats.org/drawingml/2006/table">
            <a:tbl>
              <a:tblPr firstRow="1" firstCol="1" bandRow="1"/>
              <a:tblGrid>
                <a:gridCol w="998960">
                  <a:extLst>
                    <a:ext uri="{9D8B030D-6E8A-4147-A177-3AD203B41FA5}">
                      <a16:colId xmlns:a16="http://schemas.microsoft.com/office/drawing/2014/main" val="2852502307"/>
                    </a:ext>
                  </a:extLst>
                </a:gridCol>
                <a:gridCol w="907429">
                  <a:extLst>
                    <a:ext uri="{9D8B030D-6E8A-4147-A177-3AD203B41FA5}">
                      <a16:colId xmlns:a16="http://schemas.microsoft.com/office/drawing/2014/main" val="2964469513"/>
                    </a:ext>
                  </a:extLst>
                </a:gridCol>
                <a:gridCol w="1001795">
                  <a:extLst>
                    <a:ext uri="{9D8B030D-6E8A-4147-A177-3AD203B41FA5}">
                      <a16:colId xmlns:a16="http://schemas.microsoft.com/office/drawing/2014/main" val="4017884334"/>
                    </a:ext>
                  </a:extLst>
                </a:gridCol>
                <a:gridCol w="1223379">
                  <a:extLst>
                    <a:ext uri="{9D8B030D-6E8A-4147-A177-3AD203B41FA5}">
                      <a16:colId xmlns:a16="http://schemas.microsoft.com/office/drawing/2014/main" val="1583308909"/>
                    </a:ext>
                  </a:extLst>
                </a:gridCol>
                <a:gridCol w="683334">
                  <a:extLst>
                    <a:ext uri="{9D8B030D-6E8A-4147-A177-3AD203B41FA5}">
                      <a16:colId xmlns:a16="http://schemas.microsoft.com/office/drawing/2014/main" val="2756937461"/>
                    </a:ext>
                  </a:extLst>
                </a:gridCol>
                <a:gridCol w="1121713">
                  <a:extLst>
                    <a:ext uri="{9D8B030D-6E8A-4147-A177-3AD203B41FA5}">
                      <a16:colId xmlns:a16="http://schemas.microsoft.com/office/drawing/2014/main" val="2775570504"/>
                    </a:ext>
                  </a:extLst>
                </a:gridCol>
                <a:gridCol w="612397">
                  <a:extLst>
                    <a:ext uri="{9D8B030D-6E8A-4147-A177-3AD203B41FA5}">
                      <a16:colId xmlns:a16="http://schemas.microsoft.com/office/drawing/2014/main" val="398789317"/>
                    </a:ext>
                  </a:extLst>
                </a:gridCol>
                <a:gridCol w="746620">
                  <a:extLst>
                    <a:ext uri="{9D8B030D-6E8A-4147-A177-3AD203B41FA5}">
                      <a16:colId xmlns:a16="http://schemas.microsoft.com/office/drawing/2014/main" val="1447469975"/>
                    </a:ext>
                  </a:extLst>
                </a:gridCol>
                <a:gridCol w="757608">
                  <a:extLst>
                    <a:ext uri="{9D8B030D-6E8A-4147-A177-3AD203B41FA5}">
                      <a16:colId xmlns:a16="http://schemas.microsoft.com/office/drawing/2014/main" val="2359203075"/>
                    </a:ext>
                  </a:extLst>
                </a:gridCol>
                <a:gridCol w="750404">
                  <a:extLst>
                    <a:ext uri="{9D8B030D-6E8A-4147-A177-3AD203B41FA5}">
                      <a16:colId xmlns:a16="http://schemas.microsoft.com/office/drawing/2014/main" val="3635276087"/>
                    </a:ext>
                  </a:extLst>
                </a:gridCol>
                <a:gridCol w="559450">
                  <a:extLst>
                    <a:ext uri="{9D8B030D-6E8A-4147-A177-3AD203B41FA5}">
                      <a16:colId xmlns:a16="http://schemas.microsoft.com/office/drawing/2014/main" val="1503037594"/>
                    </a:ext>
                  </a:extLst>
                </a:gridCol>
                <a:gridCol w="751983">
                  <a:extLst>
                    <a:ext uri="{9D8B030D-6E8A-4147-A177-3AD203B41FA5}">
                      <a16:colId xmlns:a16="http://schemas.microsoft.com/office/drawing/2014/main" val="1871793775"/>
                    </a:ext>
                  </a:extLst>
                </a:gridCol>
                <a:gridCol w="1370612">
                  <a:extLst>
                    <a:ext uri="{9D8B030D-6E8A-4147-A177-3AD203B41FA5}">
                      <a16:colId xmlns:a16="http://schemas.microsoft.com/office/drawing/2014/main" val="3481425062"/>
                    </a:ext>
                  </a:extLst>
                </a:gridCol>
              </a:tblGrid>
              <a:tr h="202661"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 YILI MERKEZİ YÖNETİM BÜTÇESİ YATIRIMLARININ SEKTÖREL DAĞILIMI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106250"/>
                  </a:ext>
                </a:extLst>
              </a:tr>
              <a:tr h="462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KURULUŞLAR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TARIM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MADENCİLİK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İMALAT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ULAŞTIRMA HABERLEŞME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TURİZM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KONUT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EĞİTİM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SAĞLIK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DKH-İKTİSADİ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DKH-SOSYAL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816829"/>
                  </a:ext>
                </a:extLst>
              </a:tr>
              <a:tr h="418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HAKKARİ ÜNİVERSİTESİ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148233"/>
                  </a:ext>
                </a:extLst>
              </a:tr>
            </a:tbl>
          </a:graphicData>
        </a:graphic>
      </p:graphicFrame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07E40C82-EF0C-4BC3-9DBB-CCB0A3105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913279"/>
              </p:ext>
            </p:extLst>
          </p:nvPr>
        </p:nvGraphicFramePr>
        <p:xfrm>
          <a:off x="304793" y="4858983"/>
          <a:ext cx="11485687" cy="1679347"/>
        </p:xfrm>
        <a:graphic>
          <a:graphicData uri="http://schemas.openxmlformats.org/drawingml/2006/table">
            <a:tbl>
              <a:tblPr firstRow="1" firstCol="1" bandRow="1"/>
              <a:tblGrid>
                <a:gridCol w="997513">
                  <a:extLst>
                    <a:ext uri="{9D8B030D-6E8A-4147-A177-3AD203B41FA5}">
                      <a16:colId xmlns:a16="http://schemas.microsoft.com/office/drawing/2014/main" val="1669638775"/>
                    </a:ext>
                  </a:extLst>
                </a:gridCol>
                <a:gridCol w="681827">
                  <a:extLst>
                    <a:ext uri="{9D8B030D-6E8A-4147-A177-3AD203B41FA5}">
                      <a16:colId xmlns:a16="http://schemas.microsoft.com/office/drawing/2014/main" val="1328427191"/>
                    </a:ext>
                  </a:extLst>
                </a:gridCol>
                <a:gridCol w="1199032">
                  <a:extLst>
                    <a:ext uri="{9D8B030D-6E8A-4147-A177-3AD203B41FA5}">
                      <a16:colId xmlns:a16="http://schemas.microsoft.com/office/drawing/2014/main" val="1586974089"/>
                    </a:ext>
                  </a:extLst>
                </a:gridCol>
                <a:gridCol w="1199032">
                  <a:extLst>
                    <a:ext uri="{9D8B030D-6E8A-4147-A177-3AD203B41FA5}">
                      <a16:colId xmlns:a16="http://schemas.microsoft.com/office/drawing/2014/main" val="2802890923"/>
                    </a:ext>
                  </a:extLst>
                </a:gridCol>
                <a:gridCol w="756260">
                  <a:extLst>
                    <a:ext uri="{9D8B030D-6E8A-4147-A177-3AD203B41FA5}">
                      <a16:colId xmlns:a16="http://schemas.microsoft.com/office/drawing/2014/main" val="1274460591"/>
                    </a:ext>
                  </a:extLst>
                </a:gridCol>
                <a:gridCol w="756260">
                  <a:extLst>
                    <a:ext uri="{9D8B030D-6E8A-4147-A177-3AD203B41FA5}">
                      <a16:colId xmlns:a16="http://schemas.microsoft.com/office/drawing/2014/main" val="54947257"/>
                    </a:ext>
                  </a:extLst>
                </a:gridCol>
                <a:gridCol w="745832">
                  <a:extLst>
                    <a:ext uri="{9D8B030D-6E8A-4147-A177-3AD203B41FA5}">
                      <a16:colId xmlns:a16="http://schemas.microsoft.com/office/drawing/2014/main" val="4213208807"/>
                    </a:ext>
                  </a:extLst>
                </a:gridCol>
                <a:gridCol w="882766">
                  <a:extLst>
                    <a:ext uri="{9D8B030D-6E8A-4147-A177-3AD203B41FA5}">
                      <a16:colId xmlns:a16="http://schemas.microsoft.com/office/drawing/2014/main" val="3873023769"/>
                    </a:ext>
                  </a:extLst>
                </a:gridCol>
                <a:gridCol w="773392">
                  <a:extLst>
                    <a:ext uri="{9D8B030D-6E8A-4147-A177-3AD203B41FA5}">
                      <a16:colId xmlns:a16="http://schemas.microsoft.com/office/drawing/2014/main" val="2049724165"/>
                    </a:ext>
                  </a:extLst>
                </a:gridCol>
                <a:gridCol w="770405">
                  <a:extLst>
                    <a:ext uri="{9D8B030D-6E8A-4147-A177-3AD203B41FA5}">
                      <a16:colId xmlns:a16="http://schemas.microsoft.com/office/drawing/2014/main" val="3603847210"/>
                    </a:ext>
                  </a:extLst>
                </a:gridCol>
                <a:gridCol w="662422">
                  <a:extLst>
                    <a:ext uri="{9D8B030D-6E8A-4147-A177-3AD203B41FA5}">
                      <a16:colId xmlns:a16="http://schemas.microsoft.com/office/drawing/2014/main" val="3960123836"/>
                    </a:ext>
                  </a:extLst>
                </a:gridCol>
                <a:gridCol w="662422">
                  <a:extLst>
                    <a:ext uri="{9D8B030D-6E8A-4147-A177-3AD203B41FA5}">
                      <a16:colId xmlns:a16="http://schemas.microsoft.com/office/drawing/2014/main" val="2337019579"/>
                    </a:ext>
                  </a:extLst>
                </a:gridCol>
                <a:gridCol w="589228">
                  <a:extLst>
                    <a:ext uri="{9D8B030D-6E8A-4147-A177-3AD203B41FA5}">
                      <a16:colId xmlns:a16="http://schemas.microsoft.com/office/drawing/2014/main" val="4149938081"/>
                    </a:ext>
                  </a:extLst>
                </a:gridCol>
                <a:gridCol w="809296">
                  <a:extLst>
                    <a:ext uri="{9D8B030D-6E8A-4147-A177-3AD203B41FA5}">
                      <a16:colId xmlns:a16="http://schemas.microsoft.com/office/drawing/2014/main" val="4140491186"/>
                    </a:ext>
                  </a:extLst>
                </a:gridCol>
              </a:tblGrid>
              <a:tr h="256706">
                <a:tc grid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DKH- SOSYAL SEKTÖRÜ YATIRIMLARININ KURULUŞLARA GÖRE DAĞILIMI 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557146"/>
                  </a:ext>
                </a:extLst>
              </a:tr>
              <a:tr h="6137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SAYISI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ETÜD PROJE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DEVAM EDEN PROJELER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YENİ PROJELER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747719"/>
                  </a:ext>
                </a:extLst>
              </a:tr>
              <a:tr h="4044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KREDŞ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TOPALM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103206"/>
                  </a:ext>
                </a:extLst>
              </a:tr>
              <a:tr h="404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HAKKARİ ÜNİVERSİTESİ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28.227.000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25.227.000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17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226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568438" y="0"/>
            <a:ext cx="1529659" cy="5954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178084" y="690000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3" y="40021"/>
            <a:ext cx="1219202" cy="580311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16BFF93C-2B05-4EEC-B348-56E8F791F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08468"/>
              </p:ext>
            </p:extLst>
          </p:nvPr>
        </p:nvGraphicFramePr>
        <p:xfrm>
          <a:off x="93903" y="752399"/>
          <a:ext cx="11992652" cy="6108129"/>
        </p:xfrm>
        <a:graphic>
          <a:graphicData uri="http://schemas.openxmlformats.org/drawingml/2006/table">
            <a:tbl>
              <a:tblPr firstRow="1" firstCol="1" bandRow="1"/>
              <a:tblGrid>
                <a:gridCol w="945843">
                  <a:extLst>
                    <a:ext uri="{9D8B030D-6E8A-4147-A177-3AD203B41FA5}">
                      <a16:colId xmlns:a16="http://schemas.microsoft.com/office/drawing/2014/main" val="655654877"/>
                    </a:ext>
                  </a:extLst>
                </a:gridCol>
                <a:gridCol w="859182">
                  <a:extLst>
                    <a:ext uri="{9D8B030D-6E8A-4147-A177-3AD203B41FA5}">
                      <a16:colId xmlns:a16="http://schemas.microsoft.com/office/drawing/2014/main" val="3061476659"/>
                    </a:ext>
                  </a:extLst>
                </a:gridCol>
                <a:gridCol w="1288768">
                  <a:extLst>
                    <a:ext uri="{9D8B030D-6E8A-4147-A177-3AD203B41FA5}">
                      <a16:colId xmlns:a16="http://schemas.microsoft.com/office/drawing/2014/main" val="2038090353"/>
                    </a:ext>
                  </a:extLst>
                </a:gridCol>
                <a:gridCol w="1288768">
                  <a:extLst>
                    <a:ext uri="{9D8B030D-6E8A-4147-A177-3AD203B41FA5}">
                      <a16:colId xmlns:a16="http://schemas.microsoft.com/office/drawing/2014/main" val="4210089683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1555431779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1326150535"/>
                    </a:ext>
                  </a:extLst>
                </a:gridCol>
                <a:gridCol w="801654">
                  <a:extLst>
                    <a:ext uri="{9D8B030D-6E8A-4147-A177-3AD203B41FA5}">
                      <a16:colId xmlns:a16="http://schemas.microsoft.com/office/drawing/2014/main" val="1306340348"/>
                    </a:ext>
                  </a:extLst>
                </a:gridCol>
                <a:gridCol w="801654">
                  <a:extLst>
                    <a:ext uri="{9D8B030D-6E8A-4147-A177-3AD203B41FA5}">
                      <a16:colId xmlns:a16="http://schemas.microsoft.com/office/drawing/2014/main" val="752600186"/>
                    </a:ext>
                  </a:extLst>
                </a:gridCol>
                <a:gridCol w="948833">
                  <a:extLst>
                    <a:ext uri="{9D8B030D-6E8A-4147-A177-3AD203B41FA5}">
                      <a16:colId xmlns:a16="http://schemas.microsoft.com/office/drawing/2014/main" val="1121643323"/>
                    </a:ext>
                  </a:extLst>
                </a:gridCol>
                <a:gridCol w="710503">
                  <a:extLst>
                    <a:ext uri="{9D8B030D-6E8A-4147-A177-3AD203B41FA5}">
                      <a16:colId xmlns:a16="http://schemas.microsoft.com/office/drawing/2014/main" val="3426269576"/>
                    </a:ext>
                  </a:extLst>
                </a:gridCol>
                <a:gridCol w="380307">
                  <a:extLst>
                    <a:ext uri="{9D8B030D-6E8A-4147-A177-3AD203B41FA5}">
                      <a16:colId xmlns:a16="http://schemas.microsoft.com/office/drawing/2014/main" val="3115130972"/>
                    </a:ext>
                  </a:extLst>
                </a:gridCol>
                <a:gridCol w="331691">
                  <a:extLst>
                    <a:ext uri="{9D8B030D-6E8A-4147-A177-3AD203B41FA5}">
                      <a16:colId xmlns:a16="http://schemas.microsoft.com/office/drawing/2014/main" val="504089417"/>
                    </a:ext>
                  </a:extLst>
                </a:gridCol>
                <a:gridCol w="711998">
                  <a:extLst>
                    <a:ext uri="{9D8B030D-6E8A-4147-A177-3AD203B41FA5}">
                      <a16:colId xmlns:a16="http://schemas.microsoft.com/office/drawing/2014/main" val="818976799"/>
                    </a:ext>
                  </a:extLst>
                </a:gridCol>
                <a:gridCol w="546139">
                  <a:extLst>
                    <a:ext uri="{9D8B030D-6E8A-4147-A177-3AD203B41FA5}">
                      <a16:colId xmlns:a16="http://schemas.microsoft.com/office/drawing/2014/main" val="49999942"/>
                    </a:ext>
                  </a:extLst>
                </a:gridCol>
                <a:gridCol w="751596">
                  <a:extLst>
                    <a:ext uri="{9D8B030D-6E8A-4147-A177-3AD203B41FA5}">
                      <a16:colId xmlns:a16="http://schemas.microsoft.com/office/drawing/2014/main" val="821920079"/>
                    </a:ext>
                  </a:extLst>
                </a:gridCol>
              </a:tblGrid>
              <a:tr h="157176">
                <a:tc gridSpan="1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SEKTÖRÜ: EĞİTİM - YÜKSEKÖĞRETİM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435984"/>
                  </a:ext>
                </a:extLst>
              </a:tr>
              <a:tr h="157176">
                <a:tc gridSpan="1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SAHİBİ: HAKKARİ ÜNİVERSİTESİ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949171"/>
                  </a:ext>
                </a:extLst>
              </a:tr>
              <a:tr h="32570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164487"/>
                  </a:ext>
                </a:extLst>
              </a:tr>
              <a:tr h="30620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774946"/>
                  </a:ext>
                </a:extLst>
              </a:tr>
              <a:tr h="19188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HAKKARİ ÜNİVERSİTESİ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HAKKARİ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600.404.151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257.641.151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746691"/>
                  </a:ext>
                </a:extLst>
              </a:tr>
              <a:tr h="32570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A) ETÜD-PROJE İŞLERİ TOPLAMI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1.300.000 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464814"/>
                  </a:ext>
                </a:extLst>
              </a:tr>
              <a:tr h="15717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a) 2025 Yılında Bitenler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1.300.000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1.300.00 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952034"/>
                  </a:ext>
                </a:extLst>
              </a:tr>
              <a:tr h="494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2025H03-258494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Çeşitli Ünitelerin Etüt Projesi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Etüt-Proje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493292"/>
                  </a:ext>
                </a:extLst>
              </a:tr>
              <a:tr h="32570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B) DEVAM EDEN PROJELER TOPLAMI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551.104.151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257.641.151 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257.641.151 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100.700.000 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170683"/>
                  </a:ext>
                </a:extLst>
              </a:tr>
              <a:tr h="30620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a) 2025 </a:t>
                      </a:r>
                      <a:r>
                        <a:rPr lang="tr-TR" sz="1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Yılnda</a:t>
                      </a: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Bitenler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146.663.594 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111.662.594 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35.001.000 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402467"/>
                  </a:ext>
                </a:extLst>
              </a:tr>
              <a:tr h="3257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2009H03-1050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Lojman Yapımı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Barınma (104 adet)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24.012.000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24.011.000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75068"/>
                  </a:ext>
                </a:extLst>
              </a:tr>
              <a:tr h="179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Lojman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Barınma (104 adet)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24.012.000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24.011.000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465323"/>
                  </a:ext>
                </a:extLst>
              </a:tr>
              <a:tr h="109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2020H03-151262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Kampüs Alt Yapısı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Doğalgaza Dönüşümü, Elektrik Hattı, Kampüs İçi Yol, Kanalizasyon Hattı, Peyzaj, Su İsale Hattı, Telefon Hattı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122.651.594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87.651.594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004695"/>
                  </a:ext>
                </a:extLst>
              </a:tr>
              <a:tr h="32570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b) 2025 Yılından Sonraya Kalanlar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404.440.557 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145.978.557 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65.699.000 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3993"/>
                  </a:ext>
                </a:extLst>
              </a:tr>
              <a:tr h="623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2009H03-1049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Derslik ve Merkezi Birimler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Eğitim (47.661 m²), Kütüphane (7.015 m²), Yönetim (3.000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2009-2026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404.440.557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145.978.557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65.699.000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729717"/>
                  </a:ext>
                </a:extLst>
              </a:tr>
              <a:tr h="157176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TOKİ 1.Etap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Eğitim (28.073 m²)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59.171.227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57.171.227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952664"/>
                  </a:ext>
                </a:extLst>
              </a:tr>
              <a:tr h="3257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Rektörlük Binası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Yönetim (3.000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2016-2025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482505"/>
                  </a:ext>
                </a:extLst>
              </a:tr>
              <a:tr h="3257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Yüksekova MYO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Eğitim (5.000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287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02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0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7" y="1102203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0"/>
            <a:ext cx="1219202" cy="1098838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16BFF93C-2B05-4EEC-B348-56E8F791F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56271"/>
              </p:ext>
            </p:extLst>
          </p:nvPr>
        </p:nvGraphicFramePr>
        <p:xfrm>
          <a:off x="304797" y="1178562"/>
          <a:ext cx="11485685" cy="2271589"/>
        </p:xfrm>
        <a:graphic>
          <a:graphicData uri="http://schemas.openxmlformats.org/drawingml/2006/table">
            <a:tbl>
              <a:tblPr firstRow="1" firstCol="1" bandRow="1"/>
              <a:tblGrid>
                <a:gridCol w="905860">
                  <a:extLst>
                    <a:ext uri="{9D8B030D-6E8A-4147-A177-3AD203B41FA5}">
                      <a16:colId xmlns:a16="http://schemas.microsoft.com/office/drawing/2014/main" val="655654877"/>
                    </a:ext>
                  </a:extLst>
                </a:gridCol>
                <a:gridCol w="822860">
                  <a:extLst>
                    <a:ext uri="{9D8B030D-6E8A-4147-A177-3AD203B41FA5}">
                      <a16:colId xmlns:a16="http://schemas.microsoft.com/office/drawing/2014/main" val="3061476659"/>
                    </a:ext>
                  </a:extLst>
                </a:gridCol>
                <a:gridCol w="1234289">
                  <a:extLst>
                    <a:ext uri="{9D8B030D-6E8A-4147-A177-3AD203B41FA5}">
                      <a16:colId xmlns:a16="http://schemas.microsoft.com/office/drawing/2014/main" val="2038090353"/>
                    </a:ext>
                  </a:extLst>
                </a:gridCol>
                <a:gridCol w="1234289">
                  <a:extLst>
                    <a:ext uri="{9D8B030D-6E8A-4147-A177-3AD203B41FA5}">
                      <a16:colId xmlns:a16="http://schemas.microsoft.com/office/drawing/2014/main" val="4210089683"/>
                    </a:ext>
                  </a:extLst>
                </a:gridCol>
                <a:gridCol w="778496">
                  <a:extLst>
                    <a:ext uri="{9D8B030D-6E8A-4147-A177-3AD203B41FA5}">
                      <a16:colId xmlns:a16="http://schemas.microsoft.com/office/drawing/2014/main" val="1555431779"/>
                    </a:ext>
                  </a:extLst>
                </a:gridCol>
                <a:gridCol w="778496">
                  <a:extLst>
                    <a:ext uri="{9D8B030D-6E8A-4147-A177-3AD203B41FA5}">
                      <a16:colId xmlns:a16="http://schemas.microsoft.com/office/drawing/2014/main" val="1326150535"/>
                    </a:ext>
                  </a:extLst>
                </a:gridCol>
                <a:gridCol w="767764">
                  <a:extLst>
                    <a:ext uri="{9D8B030D-6E8A-4147-A177-3AD203B41FA5}">
                      <a16:colId xmlns:a16="http://schemas.microsoft.com/office/drawing/2014/main" val="1306340348"/>
                    </a:ext>
                  </a:extLst>
                </a:gridCol>
                <a:gridCol w="767764">
                  <a:extLst>
                    <a:ext uri="{9D8B030D-6E8A-4147-A177-3AD203B41FA5}">
                      <a16:colId xmlns:a16="http://schemas.microsoft.com/office/drawing/2014/main" val="752600186"/>
                    </a:ext>
                  </a:extLst>
                </a:gridCol>
                <a:gridCol w="1589192">
                  <a:extLst>
                    <a:ext uri="{9D8B030D-6E8A-4147-A177-3AD203B41FA5}">
                      <a16:colId xmlns:a16="http://schemas.microsoft.com/office/drawing/2014/main" val="1121643323"/>
                    </a:ext>
                  </a:extLst>
                </a:gridCol>
                <a:gridCol w="681900">
                  <a:extLst>
                    <a:ext uri="{9D8B030D-6E8A-4147-A177-3AD203B41FA5}">
                      <a16:colId xmlns:a16="http://schemas.microsoft.com/office/drawing/2014/main" val="3115130972"/>
                    </a:ext>
                  </a:extLst>
                </a:gridCol>
                <a:gridCol w="681900">
                  <a:extLst>
                    <a:ext uri="{9D8B030D-6E8A-4147-A177-3AD203B41FA5}">
                      <a16:colId xmlns:a16="http://schemas.microsoft.com/office/drawing/2014/main" val="818976799"/>
                    </a:ext>
                  </a:extLst>
                </a:gridCol>
                <a:gridCol w="1242875">
                  <a:extLst>
                    <a:ext uri="{9D8B030D-6E8A-4147-A177-3AD203B41FA5}">
                      <a16:colId xmlns:a16="http://schemas.microsoft.com/office/drawing/2014/main" val="49999942"/>
                    </a:ext>
                  </a:extLst>
                </a:gridCol>
              </a:tblGrid>
              <a:tr h="138430"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SEKTÖRÜ: EĞİTİM - YÜKSEKÖĞRETİM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435984"/>
                  </a:ext>
                </a:extLst>
              </a:tr>
              <a:tr h="228600"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SAHİBİ: HAKKARİ ÜNİVERSİTESİ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94917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164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74946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b) 2024 Yılından Sonraya Kalanlar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404.440.557 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145.978.557 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65.699.000 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3993"/>
                  </a:ext>
                </a:extLst>
              </a:tr>
              <a:tr h="15643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Kütüphane Binası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Eğitim( 7.015 </a:t>
                      </a: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46.124.406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42.124.406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488757"/>
                  </a:ext>
                </a:extLst>
              </a:tr>
              <a:tr h="15643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Eğitim Fakültesi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Eğitim (8.500 </a:t>
                      </a: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25.182.924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24.182.924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435398"/>
                  </a:ext>
                </a:extLst>
              </a:tr>
              <a:tr h="15643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Çölemerik Meslek Yüksekokulu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Eğitim ( 6.088 </a:t>
                      </a: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273.960.000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58.697.000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642277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449B4193-497B-4BC8-A296-365EC7681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697995"/>
              </p:ext>
            </p:extLst>
          </p:nvPr>
        </p:nvGraphicFramePr>
        <p:xfrm>
          <a:off x="304797" y="3894526"/>
          <a:ext cx="11470412" cy="1268794"/>
        </p:xfrm>
        <a:graphic>
          <a:graphicData uri="http://schemas.openxmlformats.org/drawingml/2006/table">
            <a:tbl>
              <a:tblPr firstRow="1" firstCol="1" bandRow="1"/>
              <a:tblGrid>
                <a:gridCol w="890587">
                  <a:extLst>
                    <a:ext uri="{9D8B030D-6E8A-4147-A177-3AD203B41FA5}">
                      <a16:colId xmlns:a16="http://schemas.microsoft.com/office/drawing/2014/main" val="4042537466"/>
                    </a:ext>
                  </a:extLst>
                </a:gridCol>
                <a:gridCol w="822860">
                  <a:extLst>
                    <a:ext uri="{9D8B030D-6E8A-4147-A177-3AD203B41FA5}">
                      <a16:colId xmlns:a16="http://schemas.microsoft.com/office/drawing/2014/main" val="4141533113"/>
                    </a:ext>
                  </a:extLst>
                </a:gridCol>
                <a:gridCol w="1234289">
                  <a:extLst>
                    <a:ext uri="{9D8B030D-6E8A-4147-A177-3AD203B41FA5}">
                      <a16:colId xmlns:a16="http://schemas.microsoft.com/office/drawing/2014/main" val="236590476"/>
                    </a:ext>
                  </a:extLst>
                </a:gridCol>
                <a:gridCol w="1234289">
                  <a:extLst>
                    <a:ext uri="{9D8B030D-6E8A-4147-A177-3AD203B41FA5}">
                      <a16:colId xmlns:a16="http://schemas.microsoft.com/office/drawing/2014/main" val="1565546815"/>
                    </a:ext>
                  </a:extLst>
                </a:gridCol>
                <a:gridCol w="786929">
                  <a:extLst>
                    <a:ext uri="{9D8B030D-6E8A-4147-A177-3AD203B41FA5}">
                      <a16:colId xmlns:a16="http://schemas.microsoft.com/office/drawing/2014/main" val="1289605584"/>
                    </a:ext>
                  </a:extLst>
                </a:gridCol>
                <a:gridCol w="770063">
                  <a:extLst>
                    <a:ext uri="{9D8B030D-6E8A-4147-A177-3AD203B41FA5}">
                      <a16:colId xmlns:a16="http://schemas.microsoft.com/office/drawing/2014/main" val="2561428655"/>
                    </a:ext>
                  </a:extLst>
                </a:gridCol>
                <a:gridCol w="1535528">
                  <a:extLst>
                    <a:ext uri="{9D8B030D-6E8A-4147-A177-3AD203B41FA5}">
                      <a16:colId xmlns:a16="http://schemas.microsoft.com/office/drawing/2014/main" val="219776132"/>
                    </a:ext>
                  </a:extLst>
                </a:gridCol>
                <a:gridCol w="1589192">
                  <a:extLst>
                    <a:ext uri="{9D8B030D-6E8A-4147-A177-3AD203B41FA5}">
                      <a16:colId xmlns:a16="http://schemas.microsoft.com/office/drawing/2014/main" val="536118911"/>
                    </a:ext>
                  </a:extLst>
                </a:gridCol>
                <a:gridCol w="1378966">
                  <a:extLst>
                    <a:ext uri="{9D8B030D-6E8A-4147-A177-3AD203B41FA5}">
                      <a16:colId xmlns:a16="http://schemas.microsoft.com/office/drawing/2014/main" val="1954513715"/>
                    </a:ext>
                  </a:extLst>
                </a:gridCol>
                <a:gridCol w="1227709">
                  <a:extLst>
                    <a:ext uri="{9D8B030D-6E8A-4147-A177-3AD203B41FA5}">
                      <a16:colId xmlns:a16="http://schemas.microsoft.com/office/drawing/2014/main" val="3058655950"/>
                    </a:ext>
                  </a:extLst>
                </a:gridCol>
              </a:tblGrid>
              <a:tr h="21907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2025 Yılında Bitenler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48.000.000 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48.000.000 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50455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2025H03-258492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Yayın Alımı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Basılı Yayın Alımı Elektronik Yayın Alımı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2443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2025H03-258496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Muhtelif İşler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Bakım Onarım, BİT, Kesin Hesap, Makine-Teçhizat, T-2 ( 1 adet)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841659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12B444C3-65E5-4876-8A0E-E2613F867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65751"/>
              </p:ext>
            </p:extLst>
          </p:nvPr>
        </p:nvGraphicFramePr>
        <p:xfrm>
          <a:off x="304797" y="3514763"/>
          <a:ext cx="11485685" cy="315151"/>
        </p:xfrm>
        <a:graphic>
          <a:graphicData uri="http://schemas.openxmlformats.org/drawingml/2006/table">
            <a:tbl>
              <a:tblPr firstRow="1" firstCol="1" bandRow="1"/>
              <a:tblGrid>
                <a:gridCol w="1726023">
                  <a:extLst>
                    <a:ext uri="{9D8B030D-6E8A-4147-A177-3AD203B41FA5}">
                      <a16:colId xmlns:a16="http://schemas.microsoft.com/office/drawing/2014/main" val="1960006118"/>
                    </a:ext>
                  </a:extLst>
                </a:gridCol>
                <a:gridCol w="1236986">
                  <a:extLst>
                    <a:ext uri="{9D8B030D-6E8A-4147-A177-3AD203B41FA5}">
                      <a16:colId xmlns:a16="http://schemas.microsoft.com/office/drawing/2014/main" val="1237972009"/>
                    </a:ext>
                  </a:extLst>
                </a:gridCol>
                <a:gridCol w="1229767">
                  <a:extLst>
                    <a:ext uri="{9D8B030D-6E8A-4147-A177-3AD203B41FA5}">
                      <a16:colId xmlns:a16="http://schemas.microsoft.com/office/drawing/2014/main" val="1424449320"/>
                    </a:ext>
                  </a:extLst>
                </a:gridCol>
                <a:gridCol w="783018">
                  <a:extLst>
                    <a:ext uri="{9D8B030D-6E8A-4147-A177-3AD203B41FA5}">
                      <a16:colId xmlns:a16="http://schemas.microsoft.com/office/drawing/2014/main" val="3388726411"/>
                    </a:ext>
                  </a:extLst>
                </a:gridCol>
                <a:gridCol w="778496">
                  <a:extLst>
                    <a:ext uri="{9D8B030D-6E8A-4147-A177-3AD203B41FA5}">
                      <a16:colId xmlns:a16="http://schemas.microsoft.com/office/drawing/2014/main" val="85630591"/>
                    </a:ext>
                  </a:extLst>
                </a:gridCol>
                <a:gridCol w="1535528">
                  <a:extLst>
                    <a:ext uri="{9D8B030D-6E8A-4147-A177-3AD203B41FA5}">
                      <a16:colId xmlns:a16="http://schemas.microsoft.com/office/drawing/2014/main" val="2642233466"/>
                    </a:ext>
                  </a:extLst>
                </a:gridCol>
                <a:gridCol w="908723">
                  <a:extLst>
                    <a:ext uri="{9D8B030D-6E8A-4147-A177-3AD203B41FA5}">
                      <a16:colId xmlns:a16="http://schemas.microsoft.com/office/drawing/2014/main" val="1729114151"/>
                    </a:ext>
                  </a:extLst>
                </a:gridCol>
                <a:gridCol w="680469">
                  <a:extLst>
                    <a:ext uri="{9D8B030D-6E8A-4147-A177-3AD203B41FA5}">
                      <a16:colId xmlns:a16="http://schemas.microsoft.com/office/drawing/2014/main" val="2034141014"/>
                    </a:ext>
                  </a:extLst>
                </a:gridCol>
                <a:gridCol w="681900">
                  <a:extLst>
                    <a:ext uri="{9D8B030D-6E8A-4147-A177-3AD203B41FA5}">
                      <a16:colId xmlns:a16="http://schemas.microsoft.com/office/drawing/2014/main" val="849105471"/>
                    </a:ext>
                  </a:extLst>
                </a:gridCol>
                <a:gridCol w="681792">
                  <a:extLst>
                    <a:ext uri="{9D8B030D-6E8A-4147-A177-3AD203B41FA5}">
                      <a16:colId xmlns:a16="http://schemas.microsoft.com/office/drawing/2014/main" val="2368580657"/>
                    </a:ext>
                  </a:extLst>
                </a:gridCol>
                <a:gridCol w="523160">
                  <a:extLst>
                    <a:ext uri="{9D8B030D-6E8A-4147-A177-3AD203B41FA5}">
                      <a16:colId xmlns:a16="http://schemas.microsoft.com/office/drawing/2014/main" val="205870396"/>
                    </a:ext>
                  </a:extLst>
                </a:gridCol>
                <a:gridCol w="719823">
                  <a:extLst>
                    <a:ext uri="{9D8B030D-6E8A-4147-A177-3AD203B41FA5}">
                      <a16:colId xmlns:a16="http://schemas.microsoft.com/office/drawing/2014/main" val="2174539565"/>
                    </a:ext>
                  </a:extLst>
                </a:gridCol>
              </a:tblGrid>
              <a:tr h="290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C) YENİ PROJELER TOPLAMI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48.000.000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48.000.000 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805038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A4BB0E5C-0DBC-4D6E-96FF-2FAEDCC761DB}"/>
              </a:ext>
            </a:extLst>
          </p:cNvPr>
          <p:cNvGraphicFramePr>
            <a:graphicFrameLocks noGrp="1"/>
          </p:cNvGraphicFramePr>
          <p:nvPr/>
        </p:nvGraphicFramePr>
        <p:xfrm>
          <a:off x="-74428" y="612435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2538780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772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896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A9D1DF0B-B185-4B33-8E5B-343F40E6A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506662"/>
              </p:ext>
            </p:extLst>
          </p:nvPr>
        </p:nvGraphicFramePr>
        <p:xfrm>
          <a:off x="304797" y="1563302"/>
          <a:ext cx="11485681" cy="1620962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32637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EĞİTİM -KÜLTÜR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DOĞU ANADOLU PROJESİ BÖLGE KALKINMA İDARESİ BAŞKANLIĞI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Şemdinli Yazılım ve Tasarım Atölyesi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 Desteği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1.581.776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1.581.776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37D18A85-4A56-4790-BB48-BAADF8801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245042"/>
              </p:ext>
            </p:extLst>
          </p:nvPr>
        </p:nvGraphicFramePr>
        <p:xfrm>
          <a:off x="304797" y="3757956"/>
          <a:ext cx="11485681" cy="1652307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EĞİTİM -KÜLTÜR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KÜLTÜR VE TURİZM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 İl Halk Kütüphanesi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Kütüphane (6.000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528.300.000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569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60408BFF-B34C-4867-BC63-E6C0D51F5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994136"/>
              </p:ext>
            </p:extLst>
          </p:nvPr>
        </p:nvGraphicFramePr>
        <p:xfrm>
          <a:off x="304798" y="1685705"/>
          <a:ext cx="11485681" cy="1652307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EĞİTİM -KÜLTÜR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KÜLTÜR VE TURİZM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Yüksekova İlçe Halk Kütüphanesi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Kütüphane (6.000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480.014.000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133.483.000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C6DBF950-A3FD-49DC-8E8A-E0B884FAB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194561"/>
              </p:ext>
            </p:extLst>
          </p:nvPr>
        </p:nvGraphicFramePr>
        <p:xfrm>
          <a:off x="304798" y="3669436"/>
          <a:ext cx="11485681" cy="1652307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EĞİTİM -KÜLTÜR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KÜLTÜR VE TURİZM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Zeynel Bey Medresesi Restorasyonu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Restorasyon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003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60408BFF-B34C-4867-BC63-E6C0D51F5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830207"/>
              </p:ext>
            </p:extLst>
          </p:nvPr>
        </p:nvGraphicFramePr>
        <p:xfrm>
          <a:off x="304795" y="1490768"/>
          <a:ext cx="11485681" cy="1652307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DKH-İKTİSADİ-GENEL İDARE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HAZİNE VE MALİYE  BAKANLIĞI- İÇİŞLERİ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Çukurca Hükümet Konağı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Hükümet Konağı ( 1 adet ,5.500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2017-2026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195.500.000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40.236.000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143.158.000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C6DBF950-A3FD-49DC-8E8A-E0B884FAB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92457"/>
              </p:ext>
            </p:extLst>
          </p:nvPr>
        </p:nvGraphicFramePr>
        <p:xfrm>
          <a:off x="304794" y="3279562"/>
          <a:ext cx="11485681" cy="1656310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DKH-İKTİSADİ-GENEL İDARE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7823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HAZİNE VE MALİYE BAKANLIĞI- İÇİŞLERİ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Şemdinli Hükümet Konağı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Hükümet Konağı ( 1 adet ,5.310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212.400.000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07E6F6BE-C3C0-4DBB-8531-0927F8033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0248"/>
              </p:ext>
            </p:extLst>
          </p:nvPr>
        </p:nvGraphicFramePr>
        <p:xfrm>
          <a:off x="304794" y="5118159"/>
          <a:ext cx="11485681" cy="1652307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DKH-İKTİSADİ-GENEL İDARE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TİCARET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Üzümlü Gümrük Kapısı [210]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Hakkari Hizmet Binası ( 11.664,49 m²), Saha Betonu (20.000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2025-2027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730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60408BFF-B34C-4867-BC63-E6C0D51F5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961806"/>
              </p:ext>
            </p:extLst>
          </p:nvPr>
        </p:nvGraphicFramePr>
        <p:xfrm>
          <a:off x="304795" y="1490768"/>
          <a:ext cx="11485681" cy="1652307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DKH-İKTİSADİ-GÜVENLİK HİZMETLERİ-ADALET HİZMETLERİ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ADALET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Yüksekova Ceza İnfaz Kurumu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Cezaevi( 109.585m², 1 adet), Etüt Proje (1 adet)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3.850.000.000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C6DBF950-A3FD-49DC-8E8A-E0B884FAB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96963"/>
              </p:ext>
            </p:extLst>
          </p:nvPr>
        </p:nvGraphicFramePr>
        <p:xfrm>
          <a:off x="353159" y="3710922"/>
          <a:ext cx="11485681" cy="1656310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DKH-İKTİSADİ-ADALET HİZMETLERİ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7823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CEZA İNFAZ K. İLE T.İŞY.K.BŞK.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Hakkari Adalet Binası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Adalet Sarayı( 20.880 m², 1 adet), Etüt- Proje  ( 1 Adet)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850.000.000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305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60408BFF-B34C-4867-BC63-E6C0D51F5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071696"/>
              </p:ext>
            </p:extLst>
          </p:nvPr>
        </p:nvGraphicFramePr>
        <p:xfrm>
          <a:off x="304797" y="3814113"/>
          <a:ext cx="11485681" cy="1892881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DKH- SOSYAL- SOSYAL GÜVENLİK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SGK BŞK.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Deprem- Hakkari Sosyal Güvenlik İl Müdürlüğü [273]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SGİM( 1.800 m², 1 adet)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81..000.000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13" name="Tablo 12">
            <a:extLst>
              <a:ext uri="{FF2B5EF4-FFF2-40B4-BE49-F238E27FC236}">
                <a16:creationId xmlns:a16="http://schemas.microsoft.com/office/drawing/2014/main" id="{B3BE9050-4659-402E-8F97-09DE96A320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459311"/>
              </p:ext>
            </p:extLst>
          </p:nvPr>
        </p:nvGraphicFramePr>
        <p:xfrm>
          <a:off x="304798" y="1641312"/>
          <a:ext cx="11485681" cy="1625830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DKH-SOSYAL- TEKNOLOJİ ARAŞTIRMA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27343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HAKKARİ ÜNİVERSİTESİ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2013K12-1927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Merkez Araştırma Laboratuvarı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Makine-Teçhizat, Teknolojik Araştırma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28.227.000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25.227.000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7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4" name="Tablo 13">
            <a:extLst>
              <a:ext uri="{FF2B5EF4-FFF2-40B4-BE49-F238E27FC236}">
                <a16:creationId xmlns:a16="http://schemas.microsoft.com/office/drawing/2014/main" id="{DB7240C4-9971-472D-A0F1-B374242C1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33574"/>
              </p:ext>
            </p:extLst>
          </p:nvPr>
        </p:nvGraphicFramePr>
        <p:xfrm>
          <a:off x="304798" y="1506370"/>
          <a:ext cx="11485683" cy="1571204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1369003390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3459180456"/>
                    </a:ext>
                  </a:extLst>
                </a:gridCol>
                <a:gridCol w="635579">
                  <a:extLst>
                    <a:ext uri="{9D8B030D-6E8A-4147-A177-3AD203B41FA5}">
                      <a16:colId xmlns:a16="http://schemas.microsoft.com/office/drawing/2014/main" val="3384865918"/>
                    </a:ext>
                  </a:extLst>
                </a:gridCol>
                <a:gridCol w="1354690">
                  <a:extLst>
                    <a:ext uri="{9D8B030D-6E8A-4147-A177-3AD203B41FA5}">
                      <a16:colId xmlns:a16="http://schemas.microsoft.com/office/drawing/2014/main" val="450479455"/>
                    </a:ext>
                  </a:extLst>
                </a:gridCol>
                <a:gridCol w="801280">
                  <a:extLst>
                    <a:ext uri="{9D8B030D-6E8A-4147-A177-3AD203B41FA5}">
                      <a16:colId xmlns:a16="http://schemas.microsoft.com/office/drawing/2014/main" val="2584926597"/>
                    </a:ext>
                  </a:extLst>
                </a:gridCol>
                <a:gridCol w="1052775">
                  <a:extLst>
                    <a:ext uri="{9D8B030D-6E8A-4147-A177-3AD203B41FA5}">
                      <a16:colId xmlns:a16="http://schemas.microsoft.com/office/drawing/2014/main" val="2061018836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280417560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1635171695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21260070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951221785"/>
                    </a:ext>
                  </a:extLst>
                </a:gridCol>
              </a:tblGrid>
              <a:tr h="23067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TARIM-SULAMA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10658"/>
                  </a:ext>
                </a:extLst>
              </a:tr>
              <a:tr h="322952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DSİ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508526"/>
                  </a:ext>
                </a:extLst>
              </a:tr>
              <a:tr h="39344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732688"/>
                  </a:ext>
                </a:extLst>
              </a:tr>
              <a:tr h="2306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207352"/>
                  </a:ext>
                </a:extLst>
              </a:tr>
              <a:tr h="393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1993A01-321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Yüksekova Sulaması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Depolama (65.50 hmᶾ), Sulama  (7.505 ha)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1993-2028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7.072.288.410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4.212.614.151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521.000.000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443888"/>
                  </a:ext>
                </a:extLst>
              </a:tr>
            </a:tbl>
          </a:graphicData>
        </a:graphic>
      </p:graphicFrame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EF58B8C6-A628-46EF-A89F-FF4B345F1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771536"/>
              </p:ext>
            </p:extLst>
          </p:nvPr>
        </p:nvGraphicFramePr>
        <p:xfrm>
          <a:off x="304798" y="3780427"/>
          <a:ext cx="11485681" cy="1735042"/>
        </p:xfrm>
        <a:graphic>
          <a:graphicData uri="http://schemas.openxmlformats.org/drawingml/2006/table">
            <a:tbl>
              <a:tblPr firstRow="1" firstCol="1" bandRow="1"/>
              <a:tblGrid>
                <a:gridCol w="1242858">
                  <a:extLst>
                    <a:ext uri="{9D8B030D-6E8A-4147-A177-3AD203B41FA5}">
                      <a16:colId xmlns:a16="http://schemas.microsoft.com/office/drawing/2014/main" val="3289158466"/>
                    </a:ext>
                  </a:extLst>
                </a:gridCol>
                <a:gridCol w="811635">
                  <a:extLst>
                    <a:ext uri="{9D8B030D-6E8A-4147-A177-3AD203B41FA5}">
                      <a16:colId xmlns:a16="http://schemas.microsoft.com/office/drawing/2014/main" val="939628377"/>
                    </a:ext>
                  </a:extLst>
                </a:gridCol>
                <a:gridCol w="667826">
                  <a:extLst>
                    <a:ext uri="{9D8B030D-6E8A-4147-A177-3AD203B41FA5}">
                      <a16:colId xmlns:a16="http://schemas.microsoft.com/office/drawing/2014/main" val="1811780313"/>
                    </a:ext>
                  </a:extLst>
                </a:gridCol>
                <a:gridCol w="1322443">
                  <a:extLst>
                    <a:ext uri="{9D8B030D-6E8A-4147-A177-3AD203B41FA5}">
                      <a16:colId xmlns:a16="http://schemas.microsoft.com/office/drawing/2014/main" val="955884535"/>
                    </a:ext>
                  </a:extLst>
                </a:gridCol>
                <a:gridCol w="841916">
                  <a:extLst>
                    <a:ext uri="{9D8B030D-6E8A-4147-A177-3AD203B41FA5}">
                      <a16:colId xmlns:a16="http://schemas.microsoft.com/office/drawing/2014/main" val="2895257725"/>
                    </a:ext>
                  </a:extLst>
                </a:gridCol>
                <a:gridCol w="1012139">
                  <a:extLst>
                    <a:ext uri="{9D8B030D-6E8A-4147-A177-3AD203B41FA5}">
                      <a16:colId xmlns:a16="http://schemas.microsoft.com/office/drawing/2014/main" val="3859530836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475476868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4400503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2449243080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1662344026"/>
                    </a:ext>
                  </a:extLst>
                </a:gridCol>
              </a:tblGrid>
              <a:tr h="21230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TARIM-SULAMA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98426"/>
                  </a:ext>
                </a:extLst>
              </a:tr>
              <a:tr h="311374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DSİ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03305"/>
                  </a:ext>
                </a:extLst>
              </a:tr>
              <a:tr h="3480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60939"/>
                  </a:ext>
                </a:extLst>
              </a:tr>
              <a:tr h="2123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02879"/>
                  </a:ext>
                </a:extLst>
              </a:tr>
              <a:tr h="651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Bağışlı </a:t>
                      </a:r>
                      <a:r>
                        <a:rPr lang="tr-TR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Göleti</a:t>
                      </a: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Sulaması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Depolama (1.37 hmᶾ), Sulama</a:t>
                      </a:r>
                      <a:b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(496 ha)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385.154.560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76.373.376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662341" y="0"/>
            <a:ext cx="1529659" cy="6273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023953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49"/>
            <a:ext cx="1219202" cy="834527"/>
          </a:xfrm>
          <a:prstGeom prst="rect">
            <a:avLst/>
          </a:prstGeom>
        </p:spPr>
      </p:pic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A9D1DF0B-B185-4B33-8E5B-343F40E6A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757582"/>
              </p:ext>
            </p:extLst>
          </p:nvPr>
        </p:nvGraphicFramePr>
        <p:xfrm>
          <a:off x="304796" y="1177077"/>
          <a:ext cx="11485681" cy="2293225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62602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İMALAT –KOBİ  VE GİRİŞİMCİLİK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38483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SANAYİ VE TEKNOLOJİ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2961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6260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426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Borç Verme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320.000.000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990578"/>
                  </a:ext>
                </a:extLst>
              </a:tr>
              <a:tr h="682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Hakkari Yüksekova (2. Etap) KSS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İnşaat ( 1 adet)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326.750.000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  <a:tr h="3051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Borç Verme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538639"/>
                  </a:ext>
                </a:extLst>
              </a:tr>
            </a:tbl>
          </a:graphicData>
        </a:graphic>
      </p:graphicFrame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2706442D-5BF1-4A41-B5FC-C4177673D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51347"/>
              </p:ext>
            </p:extLst>
          </p:nvPr>
        </p:nvGraphicFramePr>
        <p:xfrm>
          <a:off x="304795" y="3672084"/>
          <a:ext cx="11485681" cy="2477384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6455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İMALAT –KOBİ  VE GİRİŞİMCİLİK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4134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SANAYİ VE TEKNOLOJİ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2996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645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363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Borç Verme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9557"/>
                  </a:ext>
                </a:extLst>
              </a:tr>
              <a:tr h="691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Hakkari Yüksekova OSB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İnşaat ( 1 adet)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  <a:tr h="537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Borç Verme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85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1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662341" y="0"/>
            <a:ext cx="1529659" cy="6273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023953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49"/>
            <a:ext cx="1219202" cy="834527"/>
          </a:xfrm>
          <a:prstGeom prst="rect">
            <a:avLst/>
          </a:prstGeom>
        </p:spPr>
      </p:pic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A9D1DF0B-B185-4B33-8E5B-343F40E6A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70578"/>
              </p:ext>
            </p:extLst>
          </p:nvPr>
        </p:nvGraphicFramePr>
        <p:xfrm>
          <a:off x="304792" y="1432259"/>
          <a:ext cx="11485681" cy="2289136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238331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ENERJİ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349552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:DSİ GN. MÜD.-EÜAŞ GN. MÜD.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46192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23833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10009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1998D00-571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Zap</a:t>
                      </a: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Hakkâri Barajı ve HES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Depolama (668 hmᶾ), Kurulu Güç </a:t>
                      </a:r>
                      <a:b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(208 MW), Ortalama Üretim (625 </a:t>
                      </a:r>
                      <a:r>
                        <a:rPr lang="tr-TR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GWh</a:t>
                      </a: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/yıl)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1998-2029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223.650.846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3.028.319.000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223.650.846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760.044.591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11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4" name="Tablo 13">
            <a:extLst>
              <a:ext uri="{FF2B5EF4-FFF2-40B4-BE49-F238E27FC236}">
                <a16:creationId xmlns:a16="http://schemas.microsoft.com/office/drawing/2014/main" id="{DB7240C4-9971-472D-A0F1-B374242C1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45949"/>
              </p:ext>
            </p:extLst>
          </p:nvPr>
        </p:nvGraphicFramePr>
        <p:xfrm>
          <a:off x="304796" y="1517003"/>
          <a:ext cx="11485683" cy="1692595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1369003390"/>
                    </a:ext>
                  </a:extLst>
                </a:gridCol>
                <a:gridCol w="940364">
                  <a:extLst>
                    <a:ext uri="{9D8B030D-6E8A-4147-A177-3AD203B41FA5}">
                      <a16:colId xmlns:a16="http://schemas.microsoft.com/office/drawing/2014/main" val="3459180456"/>
                    </a:ext>
                  </a:extLst>
                </a:gridCol>
                <a:gridCol w="616688">
                  <a:extLst>
                    <a:ext uri="{9D8B030D-6E8A-4147-A177-3AD203B41FA5}">
                      <a16:colId xmlns:a16="http://schemas.microsoft.com/office/drawing/2014/main" val="3384865918"/>
                    </a:ext>
                  </a:extLst>
                </a:gridCol>
                <a:gridCol w="1360967">
                  <a:extLst>
                    <a:ext uri="{9D8B030D-6E8A-4147-A177-3AD203B41FA5}">
                      <a16:colId xmlns:a16="http://schemas.microsoft.com/office/drawing/2014/main" val="450479455"/>
                    </a:ext>
                  </a:extLst>
                </a:gridCol>
                <a:gridCol w="685164">
                  <a:extLst>
                    <a:ext uri="{9D8B030D-6E8A-4147-A177-3AD203B41FA5}">
                      <a16:colId xmlns:a16="http://schemas.microsoft.com/office/drawing/2014/main" val="2584926597"/>
                    </a:ext>
                  </a:extLst>
                </a:gridCol>
                <a:gridCol w="1052775">
                  <a:extLst>
                    <a:ext uri="{9D8B030D-6E8A-4147-A177-3AD203B41FA5}">
                      <a16:colId xmlns:a16="http://schemas.microsoft.com/office/drawing/2014/main" val="2061018836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280417560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1635171695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21260070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951221785"/>
                    </a:ext>
                  </a:extLst>
                </a:gridCol>
              </a:tblGrid>
              <a:tr h="203334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ULAŞTIRMA-HABERLEŞME –HAVAYOLU ULAŞTIRMASI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10658"/>
                  </a:ext>
                </a:extLst>
              </a:tr>
              <a:tr h="28466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DHMİ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508526"/>
                  </a:ext>
                </a:extLst>
              </a:tr>
              <a:tr h="3468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7326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207352"/>
                  </a:ext>
                </a:extLst>
              </a:tr>
              <a:tr h="705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Hakkari Havalimanı PAT Sahaları Yapımı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Altyapı (220.000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m²)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2025-2027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1.100.000.000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120.000.000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443888"/>
                  </a:ext>
                </a:extLst>
              </a:tr>
            </a:tbl>
          </a:graphicData>
        </a:graphic>
      </p:graphicFrame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EF58B8C6-A628-46EF-A89F-FF4B345F1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301148"/>
              </p:ext>
            </p:extLst>
          </p:nvPr>
        </p:nvGraphicFramePr>
        <p:xfrm>
          <a:off x="304796" y="3912782"/>
          <a:ext cx="11485681" cy="2562447"/>
        </p:xfrm>
        <a:graphic>
          <a:graphicData uri="http://schemas.openxmlformats.org/drawingml/2006/table">
            <a:tbl>
              <a:tblPr firstRow="1" firstCol="1" bandRow="1"/>
              <a:tblGrid>
                <a:gridCol w="1242858">
                  <a:extLst>
                    <a:ext uri="{9D8B030D-6E8A-4147-A177-3AD203B41FA5}">
                      <a16:colId xmlns:a16="http://schemas.microsoft.com/office/drawing/2014/main" val="3289158466"/>
                    </a:ext>
                  </a:extLst>
                </a:gridCol>
                <a:gridCol w="929732">
                  <a:extLst>
                    <a:ext uri="{9D8B030D-6E8A-4147-A177-3AD203B41FA5}">
                      <a16:colId xmlns:a16="http://schemas.microsoft.com/office/drawing/2014/main" val="939628377"/>
                    </a:ext>
                  </a:extLst>
                </a:gridCol>
                <a:gridCol w="549729">
                  <a:extLst>
                    <a:ext uri="{9D8B030D-6E8A-4147-A177-3AD203B41FA5}">
                      <a16:colId xmlns:a16="http://schemas.microsoft.com/office/drawing/2014/main" val="1811780313"/>
                    </a:ext>
                  </a:extLst>
                </a:gridCol>
                <a:gridCol w="1322443">
                  <a:extLst>
                    <a:ext uri="{9D8B030D-6E8A-4147-A177-3AD203B41FA5}">
                      <a16:colId xmlns:a16="http://schemas.microsoft.com/office/drawing/2014/main" val="955884535"/>
                    </a:ext>
                  </a:extLst>
                </a:gridCol>
                <a:gridCol w="841916">
                  <a:extLst>
                    <a:ext uri="{9D8B030D-6E8A-4147-A177-3AD203B41FA5}">
                      <a16:colId xmlns:a16="http://schemas.microsoft.com/office/drawing/2014/main" val="2895257725"/>
                    </a:ext>
                  </a:extLst>
                </a:gridCol>
                <a:gridCol w="1012139">
                  <a:extLst>
                    <a:ext uri="{9D8B030D-6E8A-4147-A177-3AD203B41FA5}">
                      <a16:colId xmlns:a16="http://schemas.microsoft.com/office/drawing/2014/main" val="3859530836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475476868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4400503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2449243080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1662344026"/>
                    </a:ext>
                  </a:extLst>
                </a:gridCol>
              </a:tblGrid>
              <a:tr h="162507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ULAŞTIRMA –HABERLEŞME-KARAYOLU ULAŞTIRMASI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98426"/>
                  </a:ext>
                </a:extLst>
              </a:tr>
              <a:tr h="301297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KARAYOLLARI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03305"/>
                  </a:ext>
                </a:extLst>
              </a:tr>
              <a:tr h="33675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60939"/>
                  </a:ext>
                </a:extLst>
              </a:tr>
              <a:tr h="2054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02879"/>
                  </a:ext>
                </a:extLst>
              </a:tr>
              <a:tr h="1556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2016E04-208148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Oramar</a:t>
                      </a:r>
                      <a:r>
                        <a:rPr lang="tr-T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Tepe –</a:t>
                      </a:r>
                      <a:r>
                        <a:rPr lang="tr-TR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İkiyaka-Aktütün</a:t>
                      </a:r>
                      <a:r>
                        <a:rPr lang="tr-T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tr-TR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Yaylapınar</a:t>
                      </a:r>
                      <a:r>
                        <a:rPr lang="tr-T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Yolu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 Tüp Karayolu Tüneli (5.704m), TY BSK (83 km)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2016-2028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6.480.323.897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1.208.725.121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294.289.000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54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662341" y="0"/>
            <a:ext cx="1529659" cy="7107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432389" y="832172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064"/>
            <a:ext cx="1219202" cy="777702"/>
          </a:xfrm>
          <a:prstGeom prst="rect">
            <a:avLst/>
          </a:prstGeom>
        </p:spPr>
      </p:pic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EF58B8C6-A628-46EF-A89F-FF4B345F1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459793"/>
              </p:ext>
            </p:extLst>
          </p:nvPr>
        </p:nvGraphicFramePr>
        <p:xfrm>
          <a:off x="432389" y="1016398"/>
          <a:ext cx="11485681" cy="1582745"/>
        </p:xfrm>
        <a:graphic>
          <a:graphicData uri="http://schemas.openxmlformats.org/drawingml/2006/table">
            <a:tbl>
              <a:tblPr firstRow="1" firstCol="1" bandRow="1"/>
              <a:tblGrid>
                <a:gridCol w="1242858">
                  <a:extLst>
                    <a:ext uri="{9D8B030D-6E8A-4147-A177-3AD203B41FA5}">
                      <a16:colId xmlns:a16="http://schemas.microsoft.com/office/drawing/2014/main" val="3289158466"/>
                    </a:ext>
                  </a:extLst>
                </a:gridCol>
                <a:gridCol w="811635">
                  <a:extLst>
                    <a:ext uri="{9D8B030D-6E8A-4147-A177-3AD203B41FA5}">
                      <a16:colId xmlns:a16="http://schemas.microsoft.com/office/drawing/2014/main" val="939628377"/>
                    </a:ext>
                  </a:extLst>
                </a:gridCol>
                <a:gridCol w="667826">
                  <a:extLst>
                    <a:ext uri="{9D8B030D-6E8A-4147-A177-3AD203B41FA5}">
                      <a16:colId xmlns:a16="http://schemas.microsoft.com/office/drawing/2014/main" val="1811780313"/>
                    </a:ext>
                  </a:extLst>
                </a:gridCol>
                <a:gridCol w="1322443">
                  <a:extLst>
                    <a:ext uri="{9D8B030D-6E8A-4147-A177-3AD203B41FA5}">
                      <a16:colId xmlns:a16="http://schemas.microsoft.com/office/drawing/2014/main" val="955884535"/>
                    </a:ext>
                  </a:extLst>
                </a:gridCol>
                <a:gridCol w="841916">
                  <a:extLst>
                    <a:ext uri="{9D8B030D-6E8A-4147-A177-3AD203B41FA5}">
                      <a16:colId xmlns:a16="http://schemas.microsoft.com/office/drawing/2014/main" val="2895257725"/>
                    </a:ext>
                  </a:extLst>
                </a:gridCol>
                <a:gridCol w="1012139">
                  <a:extLst>
                    <a:ext uri="{9D8B030D-6E8A-4147-A177-3AD203B41FA5}">
                      <a16:colId xmlns:a16="http://schemas.microsoft.com/office/drawing/2014/main" val="3859530836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475476868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4400503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2449243080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1662344026"/>
                    </a:ext>
                  </a:extLst>
                </a:gridCol>
              </a:tblGrid>
              <a:tr h="3535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ULAŞTIRMA –HABERLEŞME-KARAYOLU ULAŞTIRMASI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98426"/>
                  </a:ext>
                </a:extLst>
              </a:tr>
              <a:tr h="281971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KARAYOLLARI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03305"/>
                  </a:ext>
                </a:extLst>
              </a:tr>
              <a:tr h="16781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60939"/>
                  </a:ext>
                </a:extLst>
              </a:tr>
              <a:tr h="192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02879"/>
                  </a:ext>
                </a:extLst>
              </a:tr>
              <a:tr h="58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2016E04-208193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Çukurca- Dağlıca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 Tüp Karayolu Tüneli (7.758 m), TY BSK (59 km)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7.536.495.834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1.782.151.139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168.165.000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4827"/>
                  </a:ext>
                </a:extLst>
              </a:tr>
            </a:tbl>
          </a:graphicData>
        </a:graphic>
      </p:graphicFrame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903AED48-15FF-44D1-BCD0-2C30CB397F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42715"/>
              </p:ext>
            </p:extLst>
          </p:nvPr>
        </p:nvGraphicFramePr>
        <p:xfrm>
          <a:off x="432388" y="2848200"/>
          <a:ext cx="11485681" cy="1908881"/>
        </p:xfrm>
        <a:graphic>
          <a:graphicData uri="http://schemas.openxmlformats.org/drawingml/2006/table">
            <a:tbl>
              <a:tblPr firstRow="1" firstCol="1" bandRow="1"/>
              <a:tblGrid>
                <a:gridCol w="1242858">
                  <a:extLst>
                    <a:ext uri="{9D8B030D-6E8A-4147-A177-3AD203B41FA5}">
                      <a16:colId xmlns:a16="http://schemas.microsoft.com/office/drawing/2014/main" val="3289158466"/>
                    </a:ext>
                  </a:extLst>
                </a:gridCol>
                <a:gridCol w="811635">
                  <a:extLst>
                    <a:ext uri="{9D8B030D-6E8A-4147-A177-3AD203B41FA5}">
                      <a16:colId xmlns:a16="http://schemas.microsoft.com/office/drawing/2014/main" val="939628377"/>
                    </a:ext>
                  </a:extLst>
                </a:gridCol>
                <a:gridCol w="667826">
                  <a:extLst>
                    <a:ext uri="{9D8B030D-6E8A-4147-A177-3AD203B41FA5}">
                      <a16:colId xmlns:a16="http://schemas.microsoft.com/office/drawing/2014/main" val="1811780313"/>
                    </a:ext>
                  </a:extLst>
                </a:gridCol>
                <a:gridCol w="1322443">
                  <a:extLst>
                    <a:ext uri="{9D8B030D-6E8A-4147-A177-3AD203B41FA5}">
                      <a16:colId xmlns:a16="http://schemas.microsoft.com/office/drawing/2014/main" val="955884535"/>
                    </a:ext>
                  </a:extLst>
                </a:gridCol>
                <a:gridCol w="841916">
                  <a:extLst>
                    <a:ext uri="{9D8B030D-6E8A-4147-A177-3AD203B41FA5}">
                      <a16:colId xmlns:a16="http://schemas.microsoft.com/office/drawing/2014/main" val="2895257725"/>
                    </a:ext>
                  </a:extLst>
                </a:gridCol>
                <a:gridCol w="1012139">
                  <a:extLst>
                    <a:ext uri="{9D8B030D-6E8A-4147-A177-3AD203B41FA5}">
                      <a16:colId xmlns:a16="http://schemas.microsoft.com/office/drawing/2014/main" val="3859530836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475476868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4400503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2449243080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1662344026"/>
                    </a:ext>
                  </a:extLst>
                </a:gridCol>
              </a:tblGrid>
              <a:tr h="3535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ULAŞTIRMA –HABERLEŞME-KARAYOLU ULAŞTIRMASI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98426"/>
                  </a:ext>
                </a:extLst>
              </a:tr>
              <a:tr h="281971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KARAYOLLARI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03305"/>
                  </a:ext>
                </a:extLst>
              </a:tr>
              <a:tr h="16781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60939"/>
                  </a:ext>
                </a:extLst>
              </a:tr>
              <a:tr h="192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02879"/>
                  </a:ext>
                </a:extLst>
              </a:tr>
              <a:tr h="58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2017E04-207963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(Başkale- Hakkari) Ayrımı- Yüksekova- </a:t>
                      </a:r>
                      <a:r>
                        <a:rPr lang="tr-TR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Esendere</a:t>
                      </a: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Yolu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 BSK (39,20 km) , BY SK (31,80 km), Çift Tüp Karayolu Tüneli (8.530 m), Köprü (660 m), TY BSK (4 km)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7.401.723.839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4.568.983.754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1.168.165.000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56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662341" y="-17677"/>
            <a:ext cx="1529659" cy="8882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53157" y="928400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2" cy="852924"/>
          </a:xfrm>
          <a:prstGeom prst="rect">
            <a:avLst/>
          </a:prstGeom>
        </p:spPr>
      </p:pic>
      <p:graphicFrame>
        <p:nvGraphicFramePr>
          <p:cNvPr id="14" name="Tablo 13">
            <a:extLst>
              <a:ext uri="{FF2B5EF4-FFF2-40B4-BE49-F238E27FC236}">
                <a16:creationId xmlns:a16="http://schemas.microsoft.com/office/drawing/2014/main" id="{DB7240C4-9971-472D-A0F1-B374242C1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70525"/>
              </p:ext>
            </p:extLst>
          </p:nvPr>
        </p:nvGraphicFramePr>
        <p:xfrm>
          <a:off x="353157" y="1038439"/>
          <a:ext cx="11485683" cy="1692595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1369003390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3459180456"/>
                    </a:ext>
                  </a:extLst>
                </a:gridCol>
                <a:gridCol w="635579">
                  <a:extLst>
                    <a:ext uri="{9D8B030D-6E8A-4147-A177-3AD203B41FA5}">
                      <a16:colId xmlns:a16="http://schemas.microsoft.com/office/drawing/2014/main" val="3384865918"/>
                    </a:ext>
                  </a:extLst>
                </a:gridCol>
                <a:gridCol w="1470806">
                  <a:extLst>
                    <a:ext uri="{9D8B030D-6E8A-4147-A177-3AD203B41FA5}">
                      <a16:colId xmlns:a16="http://schemas.microsoft.com/office/drawing/2014/main" val="450479455"/>
                    </a:ext>
                  </a:extLst>
                </a:gridCol>
                <a:gridCol w="685164">
                  <a:extLst>
                    <a:ext uri="{9D8B030D-6E8A-4147-A177-3AD203B41FA5}">
                      <a16:colId xmlns:a16="http://schemas.microsoft.com/office/drawing/2014/main" val="2584926597"/>
                    </a:ext>
                  </a:extLst>
                </a:gridCol>
                <a:gridCol w="1052775">
                  <a:extLst>
                    <a:ext uri="{9D8B030D-6E8A-4147-A177-3AD203B41FA5}">
                      <a16:colId xmlns:a16="http://schemas.microsoft.com/office/drawing/2014/main" val="2061018836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280417560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1635171695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21260070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951221785"/>
                    </a:ext>
                  </a:extLst>
                </a:gridCol>
              </a:tblGrid>
              <a:tr h="203334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ULAŞTIRMA-HABERLEŞME –KARAYOLU ULAŞTIRMASI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10658"/>
                  </a:ext>
                </a:extLst>
              </a:tr>
              <a:tr h="28466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KARAYOLLARI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508526"/>
                  </a:ext>
                </a:extLst>
              </a:tr>
              <a:tr h="3468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7326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207352"/>
                  </a:ext>
                </a:extLst>
              </a:tr>
              <a:tr h="705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2018E04-208107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Derecik Şehir Geçişi-Umurlu Sınır Kapısı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Köprü(153m) TY BSK (13km)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2018-2028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781.814.062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478.198.380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67.266.000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443888"/>
                  </a:ext>
                </a:extLst>
              </a:tr>
            </a:tbl>
          </a:graphicData>
        </a:graphic>
      </p:graphicFrame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EF58B8C6-A628-46EF-A89F-FF4B345F1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506269"/>
              </p:ext>
            </p:extLst>
          </p:nvPr>
        </p:nvGraphicFramePr>
        <p:xfrm>
          <a:off x="353159" y="2877173"/>
          <a:ext cx="11485681" cy="1908881"/>
        </p:xfrm>
        <a:graphic>
          <a:graphicData uri="http://schemas.openxmlformats.org/drawingml/2006/table">
            <a:tbl>
              <a:tblPr firstRow="1" firstCol="1" bandRow="1"/>
              <a:tblGrid>
                <a:gridCol w="1242858">
                  <a:extLst>
                    <a:ext uri="{9D8B030D-6E8A-4147-A177-3AD203B41FA5}">
                      <a16:colId xmlns:a16="http://schemas.microsoft.com/office/drawing/2014/main" val="3289158466"/>
                    </a:ext>
                  </a:extLst>
                </a:gridCol>
                <a:gridCol w="811635">
                  <a:extLst>
                    <a:ext uri="{9D8B030D-6E8A-4147-A177-3AD203B41FA5}">
                      <a16:colId xmlns:a16="http://schemas.microsoft.com/office/drawing/2014/main" val="939628377"/>
                    </a:ext>
                  </a:extLst>
                </a:gridCol>
                <a:gridCol w="667826">
                  <a:extLst>
                    <a:ext uri="{9D8B030D-6E8A-4147-A177-3AD203B41FA5}">
                      <a16:colId xmlns:a16="http://schemas.microsoft.com/office/drawing/2014/main" val="1811780313"/>
                    </a:ext>
                  </a:extLst>
                </a:gridCol>
                <a:gridCol w="1322443">
                  <a:extLst>
                    <a:ext uri="{9D8B030D-6E8A-4147-A177-3AD203B41FA5}">
                      <a16:colId xmlns:a16="http://schemas.microsoft.com/office/drawing/2014/main" val="955884535"/>
                    </a:ext>
                  </a:extLst>
                </a:gridCol>
                <a:gridCol w="841916">
                  <a:extLst>
                    <a:ext uri="{9D8B030D-6E8A-4147-A177-3AD203B41FA5}">
                      <a16:colId xmlns:a16="http://schemas.microsoft.com/office/drawing/2014/main" val="2895257725"/>
                    </a:ext>
                  </a:extLst>
                </a:gridCol>
                <a:gridCol w="1012139">
                  <a:extLst>
                    <a:ext uri="{9D8B030D-6E8A-4147-A177-3AD203B41FA5}">
                      <a16:colId xmlns:a16="http://schemas.microsoft.com/office/drawing/2014/main" val="3859530836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475476868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4400503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2449243080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1662344026"/>
                    </a:ext>
                  </a:extLst>
                </a:gridCol>
              </a:tblGrid>
              <a:tr h="3535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ULAŞTIRMA –HABERLEŞME-KARAYOLU ULAŞTIRMASI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98426"/>
                  </a:ext>
                </a:extLst>
              </a:tr>
              <a:tr h="281971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KARAYOLLARI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03305"/>
                  </a:ext>
                </a:extLst>
              </a:tr>
              <a:tr h="16781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60939"/>
                  </a:ext>
                </a:extLst>
              </a:tr>
              <a:tr h="1922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02879"/>
                  </a:ext>
                </a:extLst>
              </a:tr>
              <a:tr h="589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2018E04-208111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(Çığlı-Hakkari) Ayrımı-Çukurca-Üzümlü Sınır Kapısı Yolu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Sathi Kaplamalı Tek Yol (6.80 km), TY BSK </a:t>
                      </a:r>
                      <a:b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(11.20 km)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400.951.126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232.783.126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168.165.000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4827"/>
                  </a:ext>
                </a:extLst>
              </a:tr>
            </a:tbl>
          </a:graphicData>
        </a:graphic>
      </p:graphicFrame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66618262-D437-4F1A-8A20-AAAA72D95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232048"/>
              </p:ext>
            </p:extLst>
          </p:nvPr>
        </p:nvGraphicFramePr>
        <p:xfrm>
          <a:off x="353157" y="4932194"/>
          <a:ext cx="11485681" cy="1745536"/>
        </p:xfrm>
        <a:graphic>
          <a:graphicData uri="http://schemas.openxmlformats.org/drawingml/2006/table">
            <a:tbl>
              <a:tblPr firstRow="1" firstCol="1" bandRow="1"/>
              <a:tblGrid>
                <a:gridCol w="1242858">
                  <a:extLst>
                    <a:ext uri="{9D8B030D-6E8A-4147-A177-3AD203B41FA5}">
                      <a16:colId xmlns:a16="http://schemas.microsoft.com/office/drawing/2014/main" val="3289158466"/>
                    </a:ext>
                  </a:extLst>
                </a:gridCol>
                <a:gridCol w="811635">
                  <a:extLst>
                    <a:ext uri="{9D8B030D-6E8A-4147-A177-3AD203B41FA5}">
                      <a16:colId xmlns:a16="http://schemas.microsoft.com/office/drawing/2014/main" val="939628377"/>
                    </a:ext>
                  </a:extLst>
                </a:gridCol>
                <a:gridCol w="667826">
                  <a:extLst>
                    <a:ext uri="{9D8B030D-6E8A-4147-A177-3AD203B41FA5}">
                      <a16:colId xmlns:a16="http://schemas.microsoft.com/office/drawing/2014/main" val="1811780313"/>
                    </a:ext>
                  </a:extLst>
                </a:gridCol>
                <a:gridCol w="1322443">
                  <a:extLst>
                    <a:ext uri="{9D8B030D-6E8A-4147-A177-3AD203B41FA5}">
                      <a16:colId xmlns:a16="http://schemas.microsoft.com/office/drawing/2014/main" val="955884535"/>
                    </a:ext>
                  </a:extLst>
                </a:gridCol>
                <a:gridCol w="841916">
                  <a:extLst>
                    <a:ext uri="{9D8B030D-6E8A-4147-A177-3AD203B41FA5}">
                      <a16:colId xmlns:a16="http://schemas.microsoft.com/office/drawing/2014/main" val="2895257725"/>
                    </a:ext>
                  </a:extLst>
                </a:gridCol>
                <a:gridCol w="1012139">
                  <a:extLst>
                    <a:ext uri="{9D8B030D-6E8A-4147-A177-3AD203B41FA5}">
                      <a16:colId xmlns:a16="http://schemas.microsoft.com/office/drawing/2014/main" val="3859530836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475476868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4400503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2449243080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1662344026"/>
                    </a:ext>
                  </a:extLst>
                </a:gridCol>
              </a:tblGrid>
              <a:tr h="134851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ULAŞTIRMA –HABERLEŞME-KARAYOLU ULAŞTIRMASI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598426"/>
                  </a:ext>
                </a:extLst>
              </a:tr>
              <a:tr h="250022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KARAYOLLARI GENEL MÜDÜRLÜĞÜ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03305"/>
                  </a:ext>
                </a:extLst>
              </a:tr>
              <a:tr h="2794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60939"/>
                  </a:ext>
                </a:extLst>
              </a:tr>
              <a:tr h="1704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02879"/>
                  </a:ext>
                </a:extLst>
              </a:tr>
              <a:tr h="857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2021E04-208106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Yüksekova Geçişi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 BSK </a:t>
                      </a:r>
                      <a:b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 km), Köprü (15 m)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155.090.092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88.476.922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721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A9D1DF0B-B185-4B33-8E5B-343F40E6A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454841"/>
              </p:ext>
            </p:extLst>
          </p:nvPr>
        </p:nvGraphicFramePr>
        <p:xfrm>
          <a:off x="304798" y="1671420"/>
          <a:ext cx="11485681" cy="1954143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7305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TURİZM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KÜLTÜR VE TURİZM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2446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Mergabütan</a:t>
                      </a: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Kayak Merkezi Suni Karlama Sistemi Yapımı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Mekanik Hat, Proje Desteği , Suni Karlama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37D18A85-4A56-4790-BB48-BAADF8801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841"/>
              </p:ext>
            </p:extLst>
          </p:nvPr>
        </p:nvGraphicFramePr>
        <p:xfrm>
          <a:off x="353158" y="3995167"/>
          <a:ext cx="11485681" cy="1892881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83428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TURİZM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KÜLTÜR VE TURİZM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Mergabütan</a:t>
                      </a: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Kayak Merkezi Pist Işıklandırma Sistemi Yapımı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Aydınlatma Birimi, Elektrik Hattı, Proje Desteği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3.500.000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2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24" b="85097"/>
          <a:stretch/>
        </p:blipFill>
        <p:spPr bwMode="auto">
          <a:xfrm>
            <a:off x="10483378" y="149467"/>
            <a:ext cx="1529659" cy="10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Bağlayıcı 7"/>
          <p:cNvCxnSpPr/>
          <p:nvPr/>
        </p:nvCxnSpPr>
        <p:spPr>
          <a:xfrm>
            <a:off x="304798" y="1342534"/>
            <a:ext cx="11485685" cy="1174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3" y="106006"/>
            <a:ext cx="1219202" cy="1098838"/>
          </a:xfrm>
          <a:prstGeom prst="rect">
            <a:avLst/>
          </a:prstGeom>
        </p:spPr>
      </p:pic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A9D1DF0B-B185-4B33-8E5B-343F40E6A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045031"/>
              </p:ext>
            </p:extLst>
          </p:nvPr>
        </p:nvGraphicFramePr>
        <p:xfrm>
          <a:off x="304798" y="1671420"/>
          <a:ext cx="11485681" cy="1911752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7305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KONUT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İÇİŞLERİ BAKANLIĞI-JANDARMA GENEL KOMUTANLIĞI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996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2020G00-137730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Lojman Yapımı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Lojman(72 Daire, 9.000 m²)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28.843.000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23.843.000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F6394063-19E5-4AF5-ADC9-AE17560FC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7806"/>
              </p:ext>
            </p:extLst>
          </p:nvPr>
        </p:nvGraphicFramePr>
        <p:xfrm>
          <a:off x="304798" y="3982230"/>
          <a:ext cx="11485681" cy="1719444"/>
        </p:xfrm>
        <a:graphic>
          <a:graphicData uri="http://schemas.openxmlformats.org/drawingml/2006/table">
            <a:tbl>
              <a:tblPr firstRow="1" firstCol="1" bandRow="1"/>
              <a:tblGrid>
                <a:gridCol w="1242859">
                  <a:extLst>
                    <a:ext uri="{9D8B030D-6E8A-4147-A177-3AD203B41FA5}">
                      <a16:colId xmlns:a16="http://schemas.microsoft.com/office/drawing/2014/main" val="3233851689"/>
                    </a:ext>
                  </a:extLst>
                </a:gridCol>
                <a:gridCol w="811634">
                  <a:extLst>
                    <a:ext uri="{9D8B030D-6E8A-4147-A177-3AD203B41FA5}">
                      <a16:colId xmlns:a16="http://schemas.microsoft.com/office/drawing/2014/main" val="1998480285"/>
                    </a:ext>
                  </a:extLst>
                </a:gridCol>
                <a:gridCol w="772818">
                  <a:extLst>
                    <a:ext uri="{9D8B030D-6E8A-4147-A177-3AD203B41FA5}">
                      <a16:colId xmlns:a16="http://schemas.microsoft.com/office/drawing/2014/main" val="3349445530"/>
                    </a:ext>
                  </a:extLst>
                </a:gridCol>
                <a:gridCol w="1354694">
                  <a:extLst>
                    <a:ext uri="{9D8B030D-6E8A-4147-A177-3AD203B41FA5}">
                      <a16:colId xmlns:a16="http://schemas.microsoft.com/office/drawing/2014/main" val="3885163964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125851606"/>
                    </a:ext>
                  </a:extLst>
                </a:gridCol>
                <a:gridCol w="877913">
                  <a:extLst>
                    <a:ext uri="{9D8B030D-6E8A-4147-A177-3AD203B41FA5}">
                      <a16:colId xmlns:a16="http://schemas.microsoft.com/office/drawing/2014/main" val="2625059391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1830915919"/>
                    </a:ext>
                  </a:extLst>
                </a:gridCol>
                <a:gridCol w="1567512">
                  <a:extLst>
                    <a:ext uri="{9D8B030D-6E8A-4147-A177-3AD203B41FA5}">
                      <a16:colId xmlns:a16="http://schemas.microsoft.com/office/drawing/2014/main" val="3034424102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798130921"/>
                    </a:ext>
                  </a:extLst>
                </a:gridCol>
                <a:gridCol w="1225920">
                  <a:extLst>
                    <a:ext uri="{9D8B030D-6E8A-4147-A177-3AD203B41FA5}">
                      <a16:colId xmlns:a16="http://schemas.microsoft.com/office/drawing/2014/main" val="3071322300"/>
                    </a:ext>
                  </a:extLst>
                </a:gridCol>
              </a:tblGrid>
              <a:tr h="173059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SEKTÖR : KONUT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41993"/>
                  </a:ext>
                </a:extLst>
              </a:tr>
              <a:tr h="253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SAHİBİ : TİCARET BAKANLIĞI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00069"/>
                  </a:ext>
                </a:extLst>
              </a:tr>
              <a:tr h="15106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NO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ADI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KARAKTERİSTİĞİ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BAŞLAMA -BİTİŞ YILI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TUTARI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YILI SONU KÜMÜLATİF HARCAMA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YILI YATIRIMI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40994"/>
                  </a:ext>
                </a:extLst>
              </a:tr>
              <a:tr h="1730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DIŞ KREDİ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6627"/>
                  </a:ext>
                </a:extLst>
              </a:tr>
              <a:tr h="72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2014G00-2013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Lojman Yapımı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Hakkâri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Lojman(100 Daire, 11.325 m² 10 Adet ( 3+1) Brüt 110m²  45 Adet (2+1) Brüt 90 m², 45 Adet (1+1) 75 m²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2014-2028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421.969.500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50.000.000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8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82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2250</Words>
  <Application>Microsoft Office PowerPoint</Application>
  <PresentationFormat>Geniş ekran</PresentationFormat>
  <Paragraphs>945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Medya Sadet ÖREN</dc:creator>
  <cp:lastModifiedBy>Medya Sadet ÖREN</cp:lastModifiedBy>
  <cp:revision>58</cp:revision>
  <cp:lastPrinted>2025-01-21T12:41:35Z</cp:lastPrinted>
  <dcterms:created xsi:type="dcterms:W3CDTF">2025-01-16T12:37:46Z</dcterms:created>
  <dcterms:modified xsi:type="dcterms:W3CDTF">2025-01-21T13:00:08Z</dcterms:modified>
</cp:coreProperties>
</file>